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296" r:id="rId4"/>
    <p:sldId id="311" r:id="rId5"/>
    <p:sldId id="312" r:id="rId6"/>
    <p:sldId id="313" r:id="rId7"/>
    <p:sldId id="314" r:id="rId8"/>
    <p:sldId id="315" r:id="rId9"/>
    <p:sldId id="316" r:id="rId10"/>
    <p:sldId id="319" r:id="rId11"/>
    <p:sldId id="318" r:id="rId12"/>
    <p:sldId id="320" r:id="rId13"/>
    <p:sldId id="317" r:id="rId14"/>
    <p:sldId id="321" r:id="rId15"/>
    <p:sldId id="322" r:id="rId16"/>
    <p:sldId id="323" r:id="rId17"/>
    <p:sldId id="3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110" d="100"/>
          <a:sy n="110" d="100"/>
        </p:scale>
        <p:origin x="264" y="96"/>
      </p:cViewPr>
      <p:guideLst>
        <p:guide orient="horz" pos="220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BD95-EA54-32E0-53D6-0B17EDB067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878FBE-1F45-B975-2001-C01D697A59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BE4C2E-B8D7-8A1D-DA4E-851EED2CBAA8}"/>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8ED3E12C-D8A0-064E-6FE7-61F6F7FBE3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839349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78036-1A5C-3262-5C7A-1AA65D5B7C51}"/>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3E78C115-E172-B645-7B4D-BB8A15A78B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397395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787D-E39D-C5CA-A067-26ED78932E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8587E-8271-D7EA-099F-5FA6B99DB4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ECE2-52B1-7241-90A8-695089F13858}"/>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8E1A275B-4495-1047-AF34-27C53FD38C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97305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17B2A-082A-E19D-BFD3-1C9B41E2F8CB}"/>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740B702D-C704-0E97-2510-FDED12DE4B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194849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ABC-A02C-8CE8-16A3-5A02242CF4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B34EF-12B0-F76D-B3D5-51E8EDB6AD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484653-B797-A236-C86B-8C79316C6454}"/>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2B3D1934-94E8-949E-F271-372441E0D1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3618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15BC46-F128-562A-60D7-B0317B5C50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86732-1F9A-6E82-2855-14F24657ED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0E701-78DD-43DD-FF4B-855ABA5001A3}"/>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FE9D22A1-344C-B50F-FDD9-8BA7C60FD5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67574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288-49B9-06DB-40C7-0E4DEB7E9F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61877-6475-EE1B-5276-3B1047024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BDEAC5-5303-2BAC-D037-B9A7E2E369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0E962-A5AA-3F05-39EA-D0D34E8899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D81C0-FA32-5302-E3FA-70529D19A3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B6B29-5F39-EE7E-4F96-DB1348DA4A0E}"/>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8" name="Footer Placeholder 7">
            <a:extLst>
              <a:ext uri="{FF2B5EF4-FFF2-40B4-BE49-F238E27FC236}">
                <a16:creationId xmlns:a16="http://schemas.microsoft.com/office/drawing/2014/main" id="{6358E2F8-A895-71AC-0C41-E1776156FA5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91438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A4B59-0FAF-6EBD-AF96-F6BC08B90787}"/>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4" name="Footer Placeholder 3">
            <a:extLst>
              <a:ext uri="{FF2B5EF4-FFF2-40B4-BE49-F238E27FC236}">
                <a16:creationId xmlns:a16="http://schemas.microsoft.com/office/drawing/2014/main" id="{2962CEF8-0B9B-0555-0C85-B94E524F299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365910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9025E-4D1A-8CC4-8F97-2ADFE2661671}"/>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3" name="Footer Placeholder 2">
            <a:extLst>
              <a:ext uri="{FF2B5EF4-FFF2-40B4-BE49-F238E27FC236}">
                <a16:creationId xmlns:a16="http://schemas.microsoft.com/office/drawing/2014/main" id="{41ED831F-3196-FA0F-D81C-46FF313ED94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05134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B1F4-A56D-EDA8-C923-65222A6AF3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2C389F-9FB7-B84D-F4D8-FA4CCCC2EB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AFCB4-6232-E71C-0520-E6F239C4A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BC7B90-6F72-93B6-B777-D2061EFB3A35}"/>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DE9E8934-D2C0-AA68-46F0-6D2237E935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96186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955A-20BB-BFAD-0A11-67C02F160B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A2B0E7-B878-9228-4F1F-DAF5D14526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2DBD86F-88A6-D252-4D86-559EF660E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1AFB6-F2BC-90AA-2ED9-115567AFC72E}"/>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086766AA-BA40-B17A-6E60-441D5C3346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0991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A7224-8F33-C34C-D45B-8D3E80766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063F-572B-D356-25AA-F72915C73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D63A-D153-1A07-C6C3-A063B6824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6972EC56-7937-5E6D-4F53-C328B38630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DD7133F8-F272-84BB-EC33-CA60AD9AF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9ACE7-ACD4-4B25-A5AC-4BE3A30104D6}" type="slidenum">
              <a:rPr lang="en-US" smtClean="0"/>
              <a:t>‹#›</a:t>
            </a:fld>
            <a:endParaRPr lang="en-US" dirty="0"/>
          </a:p>
        </p:txBody>
      </p:sp>
    </p:spTree>
    <p:extLst>
      <p:ext uri="{BB962C8B-B14F-4D97-AF65-F5344CB8AC3E}">
        <p14:creationId xmlns:p14="http://schemas.microsoft.com/office/powerpoint/2010/main" val="225291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8800" dirty="0"/>
              <a:t>The Epistle of</a:t>
            </a:r>
            <a:br>
              <a:rPr lang="en-US" sz="8800" dirty="0"/>
            </a:br>
            <a:r>
              <a:rPr lang="en-US" sz="8800" dirty="0"/>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a:xfrm>
            <a:off x="566670" y="3602038"/>
            <a:ext cx="10998558" cy="1655762"/>
          </a:xfrm>
        </p:spPr>
        <p:txBody>
          <a:bodyPr anchor="ctr">
            <a:normAutofit/>
          </a:bodyPr>
          <a:lstStyle/>
          <a:p>
            <a:r>
              <a:rPr lang="en-US" sz="8800" dirty="0"/>
              <a:t>Bridle Your Tongue</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35952" y="538766"/>
            <a:ext cx="9043654" cy="7173531"/>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35"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we all stumble in many things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If anyone does not stumble in word, he is a perfect man, able also to bridle the whole body.</a:t>
              </a:r>
              <a:r>
                <a:rPr kumimoji="0" lang="en-US" altLang="en-US" sz="2000" b="0" i="0"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Indeed, we put bits in horses' mouths that they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may obey us, and we turn their whole body.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 man can tame the tongue. It is an unruly evil, full of deadly poison.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same mouth proceed blessing and cursing. My brethren, these things ought not to be so.</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Does a spring send forth fresh water and bitter from the same opening?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spTree>
    <p:extLst>
      <p:ext uri="{BB962C8B-B14F-4D97-AF65-F5344CB8AC3E}">
        <p14:creationId xmlns:p14="http://schemas.microsoft.com/office/powerpoint/2010/main" val="251467899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35952" y="538766"/>
            <a:ext cx="9043654" cy="7173531"/>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35"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we all stumble in many things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anyone does not stumble in word, he is a perfect man, able also to bridle the whole body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put bits in horses' mouths that they may obey us, and we turn their whole body.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 man can tame the tongue. It is an unruly evil, full of deadly poison.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same mouth proceed blessing and cursing. My brethren, these things ought not to be so.</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Does a spring send forth fresh water and bitter from the same opening?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spTree>
    <p:extLst>
      <p:ext uri="{BB962C8B-B14F-4D97-AF65-F5344CB8AC3E}">
        <p14:creationId xmlns:p14="http://schemas.microsoft.com/office/powerpoint/2010/main" val="2491504860"/>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35952" y="538766"/>
            <a:ext cx="9043654" cy="7173531"/>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35"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we all stumble in many things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anyone does not stumble in word, he is a perfect man, able also to bridle the whole body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put bits in horses' mouths that they may obey us, and we turn their whole body.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no man can tame the tongue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It is an unruly evil, full of deadly poison.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same mouth proceed blessing and cursing. My brethren, these things ought not to be so.</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Does a spring send forth fresh water and bitter from the same opening?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sp>
        <p:nvSpPr>
          <p:cNvPr id="2" name="TextBox 1">
            <a:extLst>
              <a:ext uri="{FF2B5EF4-FFF2-40B4-BE49-F238E27FC236}">
                <a16:creationId xmlns:a16="http://schemas.microsoft.com/office/drawing/2014/main" id="{2D632B5D-6836-828F-3A12-5B4C6B7A16A0}"/>
              </a:ext>
            </a:extLst>
          </p:cNvPr>
          <p:cNvSpPr txBox="1"/>
          <p:nvPr/>
        </p:nvSpPr>
        <p:spPr>
          <a:xfrm>
            <a:off x="9079607" y="3696235"/>
            <a:ext cx="3112394" cy="224676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i.e., “no one can tame your tongue. </a:t>
            </a:r>
          </a:p>
          <a:p>
            <a:r>
              <a:rPr lang="en-US" sz="2000" dirty="0">
                <a:latin typeface="Arial" panose="020B0604020202020204" pitchFamily="34" charset="0"/>
                <a:cs typeface="Arial" panose="020B0604020202020204" pitchFamily="34" charset="0"/>
              </a:rPr>
              <a:t>Only you can tame your tongue.”</a:t>
            </a:r>
          </a:p>
          <a:p>
            <a:r>
              <a:rPr lang="en-US" sz="2000" dirty="0">
                <a:latin typeface="Arial" panose="020B0604020202020204" pitchFamily="34" charset="0"/>
                <a:cs typeface="Arial" panose="020B0604020202020204" pitchFamily="34" charset="0"/>
              </a:rPr>
              <a:t>We must bridle our tongue, lest our religion is useless (1:16)</a:t>
            </a:r>
          </a:p>
        </p:txBody>
      </p:sp>
    </p:spTree>
    <p:extLst>
      <p:ext uri="{BB962C8B-B14F-4D97-AF65-F5344CB8AC3E}">
        <p14:creationId xmlns:p14="http://schemas.microsoft.com/office/powerpoint/2010/main" val="384457486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
                                            <p:txEl>
                                              <p:pRg st="0" end="0"/>
                                            </p:txEl>
                                          </p:spTgt>
                                        </p:tgtEl>
                                      </p:cBhvr>
                                    </p:animEffect>
                                    <p:set>
                                      <p:cBhvr>
                                        <p:cTn id="22" dur="1" fill="hold">
                                          <p:stCondLst>
                                            <p:cond delay="499"/>
                                          </p:stCondLst>
                                        </p:cTn>
                                        <p:tgtEl>
                                          <p:spTgt spid="2">
                                            <p:txEl>
                                              <p:pRg st="0" end="0"/>
                                            </p:txEl>
                                          </p:spTgt>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2">
                                            <p:txEl>
                                              <p:pRg st="1" end="1"/>
                                            </p:txEl>
                                          </p:spTgt>
                                        </p:tgtEl>
                                      </p:cBhvr>
                                    </p:animEffect>
                                    <p:set>
                                      <p:cBhvr>
                                        <p:cTn id="25" dur="1" fill="hold">
                                          <p:stCondLst>
                                            <p:cond delay="499"/>
                                          </p:stCondLst>
                                        </p:cTn>
                                        <p:tgtEl>
                                          <p:spTgt spid="2">
                                            <p:txEl>
                                              <p:pRg st="1" end="1"/>
                                            </p:txEl>
                                          </p:spTgt>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2">
                                            <p:txEl>
                                              <p:pRg st="2" end="2"/>
                                            </p:txEl>
                                          </p:spTgt>
                                        </p:tgtEl>
                                      </p:cBhvr>
                                    </p:animEffect>
                                    <p:set>
                                      <p:cBhvr>
                                        <p:cTn id="28"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35952" y="538766"/>
            <a:ext cx="9043416" cy="7173531"/>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 is wise and understanding among you? Let him show by good conduct that his works are done in the meekness of wisdom.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if you have bitter envy and self-seeking in your hearts, do not boast and lie against the truth.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This wisdom does not descend from above, but is earthly, sensual, demonic.</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where envy and self-seeking exist, confusion and every evil thing are there.</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the wisdom that is from above is first pure, then peaceable, gentle, willing to yield, full of mercy and good fruits, without partiality and without hypocrisy.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the fruit of righteousness is sown in peace by those who make peace.</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 do wars and fights come from among you? Do they not come  from your desires for pleasure that war in your members?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lust and  do not have. You murder and covet and cannot obtain. You fight and war. Yet you do not have because you do not ask.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ask and do not  receive, because you ask amiss, that you may spend it on your   pleasures.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Adulterers and adulteresses! Do you not know that    friendship with the world is enmity with God? </a:t>
              </a:r>
            </a:p>
          </p:txBody>
        </p:sp>
      </p:grpSp>
    </p:spTree>
    <p:extLst>
      <p:ext uri="{BB962C8B-B14F-4D97-AF65-F5344CB8AC3E}">
        <p14:creationId xmlns:p14="http://schemas.microsoft.com/office/powerpoint/2010/main" val="3148332258"/>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35952" y="538766"/>
            <a:ext cx="9043416" cy="7173531"/>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61" cy="3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Whoever therefore wants to be a friend of the world makes himself an enemy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Or do you think that the Scripture says in vain,             "The Spirit who dwells in us yearns jealously"?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gives more grace. Therefore He says: "God resists the proud, But gives grace to the humble."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submit to God. Resist the devil and he will flee from you.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Draw near to God and He will draw near to you. Cleanse your hands,  you sinners; and purify your hearts, you double-minded.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Lament and mourn and weep! Let your laughter be turned to mourning and your joy to gloom.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Humble yourselves in the sight of the Lord, and He will lift you up.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speak evil of one another, brethren. He who speaks evil of a brother and judges his brother, speaks evil of the law and judges the law. But if you judge the law, you are not a doer of the law but a judge.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 is one Lawgiver, who is able to save and to destroy.                Who are you to judge another?</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2" name="Group 4">
            <a:extLst>
              <a:ext uri="{FF2B5EF4-FFF2-40B4-BE49-F238E27FC236}">
                <a16:creationId xmlns:a16="http://schemas.microsoft.com/office/drawing/2014/main" id="{E742CC15-35F2-A741-D8A8-8F40C96AE3A1}"/>
              </a:ext>
            </a:extLst>
          </p:cNvPr>
          <p:cNvGrpSpPr>
            <a:grpSpLocks/>
          </p:cNvGrpSpPr>
          <p:nvPr/>
        </p:nvGrpSpPr>
        <p:grpSpPr bwMode="auto">
          <a:xfrm>
            <a:off x="8984800" y="2944784"/>
            <a:ext cx="3169100" cy="3146924"/>
            <a:chOff x="24" y="40"/>
            <a:chExt cx="3432" cy="4662"/>
          </a:xfrm>
        </p:grpSpPr>
        <p:grpSp>
          <p:nvGrpSpPr>
            <p:cNvPr id="8"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10" name="Group 9">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12"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14"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5"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19"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20"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1"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3"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9"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Zechariah 7:10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Do not oppress the widow or the fatherless, The alien or the poor.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sng" strike="noStrike" kern="0" cap="none" spc="0" normalizeH="0" baseline="0" noProof="0" dirty="0">
                  <a:ln>
                    <a:noFill/>
                  </a:ln>
                  <a:effectLst/>
                  <a:uLnTx/>
                  <a:uFillTx/>
                  <a:latin typeface="Arial" panose="020B0604020202020204" pitchFamily="34" charset="0"/>
                  <a:ea typeface="+mn-ea"/>
                  <a:cs typeface="+mn-cs"/>
                </a:rPr>
                <a:t>Let none of you plan evil in his heart against his brother</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a:t>
              </a:r>
            </a:p>
          </p:txBody>
        </p:sp>
      </p:grpSp>
      <p:cxnSp>
        <p:nvCxnSpPr>
          <p:cNvPr id="34" name="Straight Connector 33">
            <a:extLst>
              <a:ext uri="{FF2B5EF4-FFF2-40B4-BE49-F238E27FC236}">
                <a16:creationId xmlns:a16="http://schemas.microsoft.com/office/drawing/2014/main" id="{7358AE34-4219-2901-B7EF-266184E49556}"/>
              </a:ext>
            </a:extLst>
          </p:cNvPr>
          <p:cNvCxnSpPr>
            <a:cxnSpLocks/>
          </p:cNvCxnSpPr>
          <p:nvPr/>
        </p:nvCxnSpPr>
        <p:spPr>
          <a:xfrm>
            <a:off x="669701" y="4004714"/>
            <a:ext cx="47651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364275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out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nodeType="clickEffect">
                                  <p:stCondLst>
                                    <p:cond delay="0"/>
                                  </p:stCondLst>
                                  <p:childTnLst>
                                    <p:animEffect transition="out" filter="barn(inVertical)">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35952" y="538766"/>
            <a:ext cx="9043416" cy="7173531"/>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61" cy="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Come now, you who say, "Today or tomorrow we will go to such and such a city, spend a year there, buy and sell, and make a profit";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whereas you do not know what will happen tomorrow. For what is your life? It is even a vapor that appears for a little time and then vanishes away.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Instead you ought to say, "If the Lord wills, we shall live and do this or that."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But now you boast in your arrogance. All such boasting is evil.</a:t>
              </a:r>
            </a:p>
          </p:txBody>
        </p:sp>
      </p:grpSp>
    </p:spTree>
    <p:extLst>
      <p:ext uri="{BB962C8B-B14F-4D97-AF65-F5344CB8AC3E}">
        <p14:creationId xmlns:p14="http://schemas.microsoft.com/office/powerpoint/2010/main" val="3699472953"/>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35952" y="538766"/>
            <a:ext cx="9043416" cy="7173531"/>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61" cy="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Come now, you who say, "Today or tomorrow we will go to such and such a city, spend a year there, buy and sell, and make a profit";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whereas you do not know what will happen tomorrow. For what is your life? It is even a vapor that appears for a little time and then vanishes away.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Instead you ought to say, "If the Lord wills, we shall live and do this or that."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now </a:t>
              </a:r>
              <a:r>
                <a:rPr kumimoji="0" lang="en-US" altLang="en-US" sz="2000" b="0" i="0" u="heavy" strike="noStrike" kern="0" cap="none" spc="0" normalizeH="0" noProof="0" dirty="0">
                  <a:ln>
                    <a:noFill/>
                  </a:ln>
                  <a:solidFill>
                    <a:prstClr val="black"/>
                  </a:solidFill>
                  <a:effectLst/>
                  <a:uLnTx/>
                  <a:uFill>
                    <a:solidFill>
                      <a:srgbClr val="FF0000"/>
                    </a:solidFill>
                  </a:uFill>
                  <a:latin typeface="Arial" panose="020B0604020202020204" pitchFamily="34" charset="0"/>
                  <a:ea typeface="+mn-ea"/>
                  <a:cs typeface="+mn-cs"/>
                </a:rPr>
                <a:t>you boast in your arrogance</a:t>
              </a:r>
              <a:r>
                <a:rPr kumimoji="0" lang="en-US" altLang="en-US" sz="2000" b="0" i="0" strike="noStrike" kern="0" cap="none" spc="0" normalizeH="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
                    <a:solidFill>
                      <a:srgbClr val="FF0000"/>
                    </a:solidFill>
                  </a:uFill>
                  <a:latin typeface="Arial" panose="020B0604020202020204" pitchFamily="34" charset="0"/>
                  <a:ea typeface="+mn-ea"/>
                  <a:cs typeface="+mn-cs"/>
                </a:rPr>
                <a:t>All such boasting is evil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p:txBody>
        </p:sp>
      </p:grpSp>
    </p:spTree>
    <p:extLst>
      <p:ext uri="{BB962C8B-B14F-4D97-AF65-F5344CB8AC3E}">
        <p14:creationId xmlns:p14="http://schemas.microsoft.com/office/powerpoint/2010/main" val="2282730830"/>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let every man be swift to hear, slow to speak, slow to wrath;</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604172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So then, my beloved brethren, </a:t>
              </a:r>
              <a:r>
                <a:rPr kumimoji="0" lang="en-US" altLang="en-US" sz="2000" b="0" i="0" u="none" strike="noStrike" kern="0" cap="none" spc="0" normalizeH="0" baseline="0" noProof="0" dirty="0">
                  <a:ln>
                    <a:noFill/>
                  </a:ln>
                  <a:effectLst/>
                  <a:highlight>
                    <a:srgbClr val="FFFF00"/>
                  </a:highlight>
                  <a:uLnTx/>
                  <a:uFillTx/>
                  <a:latin typeface="Arial" panose="020B0604020202020204" pitchFamily="34" charset="0"/>
                  <a:ea typeface="+mn-ea"/>
                  <a:cs typeface="+mn-cs"/>
                </a:rPr>
                <a:t>let every man be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swift to hear, </a:t>
              </a:r>
              <a:r>
                <a:rPr kumimoji="0" lang="en-US" altLang="en-US" sz="2000" b="0" i="0" u="none" strike="noStrike" kern="0" cap="none" spc="0" normalizeH="0" baseline="0" noProof="0" dirty="0">
                  <a:ln>
                    <a:noFill/>
                  </a:ln>
                  <a:effectLst/>
                  <a:highlight>
                    <a:srgbClr val="FFFF00"/>
                  </a:highlight>
                  <a:uLnTx/>
                  <a:uFillTx/>
                  <a:latin typeface="Arial" panose="020B0604020202020204" pitchFamily="34" charset="0"/>
                  <a:ea typeface="+mn-ea"/>
                  <a:cs typeface="+mn-cs"/>
                </a:rPr>
                <a:t>slow to speak</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 slow to wrath;</a:t>
              </a:r>
              <a:r>
                <a:rPr kumimoji="0" lang="en-US" altLang="en-US" sz="2000" b="0" i="0" u="none" strike="noStrike" kern="0" cap="none" spc="0" normalizeH="0" baseline="30000" noProof="0" dirty="0">
                  <a:ln>
                    <a:noFill/>
                  </a:ln>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for the wrath of man does not produce the righteousness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Therefore lay aside all filthiness and overflow of wickedness, and receive with meekness the implanted word, which is able to save your souls.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But be doers of the word, and not hearers only, deceiving yourselves.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for he observes himself, goes away, and immediately forgets what kind of man he was.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23659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56489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deceiving yourselves.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25827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46136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CD19509D-AE31-3DB5-6BD0-1272CB8E820F}"/>
              </a:ext>
            </a:extLst>
          </p:cNvPr>
          <p:cNvSpPr txBox="1"/>
          <p:nvPr/>
        </p:nvSpPr>
        <p:spPr>
          <a:xfrm>
            <a:off x="6503830" y="579408"/>
            <a:ext cx="5610896" cy="6247864"/>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religious person who scrupulously observers the tenants of religion in the worship, organization and work of the church, etc., but fails to control their tongue, when they know the word of God teaches them to do so, deceives their own heart; they have failed to be a doer of God’s word and a practitioner of His will; they are out of harmony with the characteristics of holiness, and godliness, and have hidden His light under the bushel of uncharacteristic speech for one who professes godliness.</a:t>
            </a:r>
          </a:p>
          <a:p>
            <a:r>
              <a:rPr lang="en-US" sz="2000" dirty="0">
                <a:latin typeface="Arial" panose="020B0604020202020204" pitchFamily="34" charset="0"/>
                <a:cs typeface="Arial" panose="020B0604020202020204" pitchFamily="34" charset="0"/>
              </a:rPr>
              <a:t>As we read through the epistle of James, it becomes clear that the brethren he is addressing have to learn to practice the self-control that is necessary in order to be a representative of their heavenly Father, and their Savior.</a:t>
            </a:r>
          </a:p>
          <a:p>
            <a:r>
              <a:rPr lang="en-US" sz="2000" dirty="0">
                <a:latin typeface="Arial" panose="020B0604020202020204" pitchFamily="34" charset="0"/>
                <a:cs typeface="Arial" panose="020B0604020202020204" pitchFamily="34" charset="0"/>
              </a:rPr>
              <a:t>The fact that we are charged for failing to bridle our tongue, necessarily infers that we have the ability to do so.</a:t>
            </a:r>
          </a:p>
        </p:txBody>
      </p:sp>
    </p:spTree>
    <p:extLst>
      <p:ext uri="{BB962C8B-B14F-4D97-AF65-F5344CB8AC3E}">
        <p14:creationId xmlns:p14="http://schemas.microsoft.com/office/powerpoint/2010/main" val="699859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CD19509D-AE31-3DB5-6BD0-1272CB8E820F}"/>
              </a:ext>
            </a:extLst>
          </p:cNvPr>
          <p:cNvSpPr txBox="1"/>
          <p:nvPr/>
        </p:nvSpPr>
        <p:spPr>
          <a:xfrm>
            <a:off x="6503830" y="579408"/>
            <a:ext cx="5610896"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religious person who scrupulously observers the tenants of religion in the worship, organization and work of the church, etc., but fails to control their tongue, when they know the word of God teaches them to do so, deceives their own heart; they have failed to be a doer of God’s word and a practitioner of His will; they are out of harmony with the characteristics of holiness, and godliness, and have hidden His light under the bushel of uncharacteristic speech for one who professes godliness.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we read through the epistle of James, it becomes clear that the brethren he is addressing have to learn to practice the self-control that is necessary in order to be a representative of their heavenly Father, and their Savior.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must bridle our tongue.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Otherwise, our religion is “useless.”</a:t>
            </a:r>
          </a:p>
        </p:txBody>
      </p:sp>
    </p:spTree>
    <p:extLst>
      <p:ext uri="{BB962C8B-B14F-4D97-AF65-F5344CB8AC3E}">
        <p14:creationId xmlns:p14="http://schemas.microsoft.com/office/powerpoint/2010/main" val="207529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up)">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xEl>
                                              <p:pRg st="0" end="0"/>
                                            </p:txEl>
                                          </p:spTgt>
                                        </p:tgtEl>
                                      </p:cBhvr>
                                    </p:animEffect>
                                    <p:set>
                                      <p:cBhvr>
                                        <p:cTn id="17" dur="1" fill="hold">
                                          <p:stCondLst>
                                            <p:cond delay="499"/>
                                          </p:stCondLst>
                                        </p:cTn>
                                        <p:tgtEl>
                                          <p:spTgt spid="2">
                                            <p:txEl>
                                              <p:pRg st="0" end="0"/>
                                            </p:txEl>
                                          </p:spTgt>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2">
                                            <p:txEl>
                                              <p:pRg st="1" end="1"/>
                                            </p:txEl>
                                          </p:spTgt>
                                        </p:tgtEl>
                                      </p:cBhvr>
                                    </p:animEffect>
                                    <p:set>
                                      <p:cBhvr>
                                        <p:cTn id="20" dur="1" fill="hold">
                                          <p:stCondLst>
                                            <p:cond delay="499"/>
                                          </p:stCondLst>
                                        </p:cTn>
                                        <p:tgtEl>
                                          <p:spTgt spid="2">
                                            <p:txEl>
                                              <p:pRg st="1" end="1"/>
                                            </p:txEl>
                                          </p:spTgt>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2">
                                            <p:txEl>
                                              <p:pRg st="2" end="2"/>
                                            </p:txEl>
                                          </p:spTgt>
                                        </p:tgtEl>
                                      </p:cBhvr>
                                    </p:animEffect>
                                    <p:set>
                                      <p:cBhvr>
                                        <p:cTn id="23" dur="1" fill="hold">
                                          <p:stCondLst>
                                            <p:cond delay="499"/>
                                          </p:stCondLst>
                                        </p:cTn>
                                        <p:tgtEl>
                                          <p:spTgt spid="2">
                                            <p:txEl>
                                              <p:pRg st="2" end="2"/>
                                            </p:txEl>
                                          </p:spTgt>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2">
                                            <p:txEl>
                                              <p:pRg st="3" end="3"/>
                                            </p:txEl>
                                          </p:spTgt>
                                        </p:tgtEl>
                                      </p:cBhvr>
                                    </p:animEffect>
                                    <p:set>
                                      <p:cBhvr>
                                        <p:cTn id="26"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2" grpI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653044" y="-36734"/>
            <a:ext cx="6915957" cy="629164"/>
          </a:xfrm>
        </p:spPr>
        <p:txBody>
          <a:bodyPr anchor="ctr">
            <a:noAutofit/>
          </a:bodyPr>
          <a:lstStyle/>
          <a:p>
            <a:r>
              <a:rPr lang="en-US" sz="3200" dirty="0"/>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35952" y="538766"/>
            <a:ext cx="9043654" cy="7173531"/>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35" cy="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For we all stumble in many things.        If anyone does not stumble in word, he is a perfect man, able also to bridle the whole body.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Indeed, we put bits in horses' mouths that they may obey us, and we turn their whole body.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But no man can tame the tongue. It is an unruly evil, full of deadly poison.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Out of the same mouth proceed blessing and cursing. My brethren, these things ought not to be so.</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Does a spring send forth fresh water and bitter from the same opening?</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12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grpSp>
        <p:nvGrpSpPr>
          <p:cNvPr id="34" name="Group 4">
            <a:extLst>
              <a:ext uri="{FF2B5EF4-FFF2-40B4-BE49-F238E27FC236}">
                <a16:creationId xmlns:a16="http://schemas.microsoft.com/office/drawing/2014/main" id="{D567135B-BBE6-9942-7321-5210014B4642}"/>
              </a:ext>
            </a:extLst>
          </p:cNvPr>
          <p:cNvGrpSpPr>
            <a:grpSpLocks/>
          </p:cNvGrpSpPr>
          <p:nvPr/>
        </p:nvGrpSpPr>
        <p:grpSpPr bwMode="auto">
          <a:xfrm>
            <a:off x="8984800" y="536434"/>
            <a:ext cx="3169100" cy="5349212"/>
            <a:chOff x="24" y="40"/>
            <a:chExt cx="3432" cy="4662"/>
          </a:xfrm>
        </p:grpSpPr>
        <p:grpSp>
          <p:nvGrpSpPr>
            <p:cNvPr id="35" name="Group 5">
              <a:extLst>
                <a:ext uri="{FF2B5EF4-FFF2-40B4-BE49-F238E27FC236}">
                  <a16:creationId xmlns:a16="http://schemas.microsoft.com/office/drawing/2014/main" id="{BEEFC62D-35BD-3F65-4142-7F92F097F1DA}"/>
                </a:ext>
              </a:extLst>
            </p:cNvPr>
            <p:cNvGrpSpPr>
              <a:grpSpLocks/>
            </p:cNvGrpSpPr>
            <p:nvPr/>
          </p:nvGrpSpPr>
          <p:grpSpPr bwMode="auto">
            <a:xfrm>
              <a:off x="24" y="40"/>
              <a:ext cx="3432" cy="4662"/>
              <a:chOff x="528" y="1098"/>
              <a:chExt cx="4789" cy="3414"/>
            </a:xfrm>
          </p:grpSpPr>
          <p:grpSp>
            <p:nvGrpSpPr>
              <p:cNvPr id="37" name="Group 36">
                <a:extLst>
                  <a:ext uri="{FF2B5EF4-FFF2-40B4-BE49-F238E27FC236}">
                    <a16:creationId xmlns:a16="http://schemas.microsoft.com/office/drawing/2014/main" id="{5F275CD4-BCA1-43D3-AB71-C60A8C0D0885}"/>
                  </a:ext>
                </a:extLst>
              </p:cNvPr>
              <p:cNvGrpSpPr>
                <a:grpSpLocks/>
              </p:cNvGrpSpPr>
              <p:nvPr/>
            </p:nvGrpSpPr>
            <p:grpSpPr bwMode="auto">
              <a:xfrm>
                <a:off x="528" y="1098"/>
                <a:ext cx="4789" cy="3414"/>
                <a:chOff x="328" y="481"/>
                <a:chExt cx="5229" cy="4022"/>
              </a:xfrm>
            </p:grpSpPr>
            <p:grpSp>
              <p:nvGrpSpPr>
                <p:cNvPr id="39" name="Group 7">
                  <a:extLst>
                    <a:ext uri="{FF2B5EF4-FFF2-40B4-BE49-F238E27FC236}">
                      <a16:creationId xmlns:a16="http://schemas.microsoft.com/office/drawing/2014/main" id="{BA98C79D-5AC3-F616-CAC9-AC95F67B6ACD}"/>
                    </a:ext>
                  </a:extLst>
                </p:cNvPr>
                <p:cNvGrpSpPr>
                  <a:grpSpLocks/>
                </p:cNvGrpSpPr>
                <p:nvPr/>
              </p:nvGrpSpPr>
              <p:grpSpPr bwMode="auto">
                <a:xfrm>
                  <a:off x="328" y="481"/>
                  <a:ext cx="5229" cy="4022"/>
                  <a:chOff x="328" y="481"/>
                  <a:chExt cx="5229" cy="4022"/>
                </a:xfrm>
              </p:grpSpPr>
              <p:sp>
                <p:nvSpPr>
                  <p:cNvPr id="41" name="Freeform 8">
                    <a:extLst>
                      <a:ext uri="{FF2B5EF4-FFF2-40B4-BE49-F238E27FC236}">
                        <a16:creationId xmlns:a16="http://schemas.microsoft.com/office/drawing/2014/main" id="{15835ECB-FC9F-EDBB-453E-06A40A57F03C}"/>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2" name="Freeform 9">
                    <a:extLst>
                      <a:ext uri="{FF2B5EF4-FFF2-40B4-BE49-F238E27FC236}">
                        <a16:creationId xmlns:a16="http://schemas.microsoft.com/office/drawing/2014/main" id="{2F4B17EA-3431-471E-4525-2C3E3A74CD0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3" name="Freeform 10">
                    <a:extLst>
                      <a:ext uri="{FF2B5EF4-FFF2-40B4-BE49-F238E27FC236}">
                        <a16:creationId xmlns:a16="http://schemas.microsoft.com/office/drawing/2014/main" id="{AF4FC4C2-E0A9-DE52-3760-A0D4AA5AEBCC}"/>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Freeform 11">
                    <a:extLst>
                      <a:ext uri="{FF2B5EF4-FFF2-40B4-BE49-F238E27FC236}">
                        <a16:creationId xmlns:a16="http://schemas.microsoft.com/office/drawing/2014/main" id="{C13A7B42-5E89-BA5A-91B8-FFD4E5569BD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5" name="Freeform 12">
                    <a:extLst>
                      <a:ext uri="{FF2B5EF4-FFF2-40B4-BE49-F238E27FC236}">
                        <a16:creationId xmlns:a16="http://schemas.microsoft.com/office/drawing/2014/main" id="{18CB77F7-4360-E26C-806A-748F1F3C8A57}"/>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6" name="Group 13">
                    <a:extLst>
                      <a:ext uri="{FF2B5EF4-FFF2-40B4-BE49-F238E27FC236}">
                        <a16:creationId xmlns:a16="http://schemas.microsoft.com/office/drawing/2014/main" id="{6C6DB4B7-911E-2728-549F-29930615F6B7}"/>
                      </a:ext>
                    </a:extLst>
                  </p:cNvPr>
                  <p:cNvGrpSpPr>
                    <a:grpSpLocks/>
                  </p:cNvGrpSpPr>
                  <p:nvPr/>
                </p:nvGrpSpPr>
                <p:grpSpPr bwMode="auto">
                  <a:xfrm>
                    <a:off x="469" y="481"/>
                    <a:ext cx="4931" cy="3697"/>
                    <a:chOff x="451" y="481"/>
                    <a:chExt cx="4931" cy="3697"/>
                  </a:xfrm>
                </p:grpSpPr>
                <p:sp>
                  <p:nvSpPr>
                    <p:cNvPr id="47" name="Freeform 14">
                      <a:extLst>
                        <a:ext uri="{FF2B5EF4-FFF2-40B4-BE49-F238E27FC236}">
                          <a16:creationId xmlns:a16="http://schemas.microsoft.com/office/drawing/2014/main" id="{42E1516E-6D5B-9B47-55EC-AA41B1AB4EAE}"/>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8" name="Line 15">
                      <a:extLst>
                        <a:ext uri="{FF2B5EF4-FFF2-40B4-BE49-F238E27FC236}">
                          <a16:creationId xmlns:a16="http://schemas.microsoft.com/office/drawing/2014/main" id="{5B7EA90C-BC77-BE8A-2740-49EDA98BFF6F}"/>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40" name="Line 16">
                  <a:extLst>
                    <a:ext uri="{FF2B5EF4-FFF2-40B4-BE49-F238E27FC236}">
                      <a16:creationId xmlns:a16="http://schemas.microsoft.com/office/drawing/2014/main" id="{6E5289CF-633F-F2BA-A93A-1D816FD38D3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8" name="Text Box 17">
                <a:extLst>
                  <a:ext uri="{FF2B5EF4-FFF2-40B4-BE49-F238E27FC236}">
                    <a16:creationId xmlns:a16="http://schemas.microsoft.com/office/drawing/2014/main" id="{7156640D-E482-FEB0-0B85-924779FACF2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6" name="Rectangle 18">
              <a:extLst>
                <a:ext uri="{FF2B5EF4-FFF2-40B4-BE49-F238E27FC236}">
                  <a16:creationId xmlns:a16="http://schemas.microsoft.com/office/drawing/2014/main" id="{2D50A49B-89FD-4843-3DD2-9AA1863E6C33}"/>
                </a:ext>
              </a:extLst>
            </p:cNvPr>
            <p:cNvSpPr>
              <a:spLocks noChangeArrowheads="1"/>
            </p:cNvSpPr>
            <p:nvPr/>
          </p:nvSpPr>
          <p:spPr bwMode="auto">
            <a:xfrm>
              <a:off x="143" y="90"/>
              <a:ext cx="3313" cy="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1 Timothy 1:5-7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Now the purpose of the commandment is love from a pure heart,       from a good conscience, and from sincere faith,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from which some, having strayed, have turned aside to idle talk,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desiring to be teachers of the law, understanding neither what they say nor the things which they affirm.</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77718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outVertical)">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nodeType="clickEffect">
                                  <p:stCondLst>
                                    <p:cond delay="0"/>
                                  </p:stCondLst>
                                  <p:childTnLst>
                                    <p:animEffect transition="out" filter="barn(inVertical)">
                                      <p:cBhvr>
                                        <p:cTn id="21" dur="500"/>
                                        <p:tgtEl>
                                          <p:spTgt spid="34"/>
                                        </p:tgtEl>
                                      </p:cBhvr>
                                    </p:animEffect>
                                    <p:set>
                                      <p:cBhvr>
                                        <p:cTn id="22"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2071</TotalTime>
  <Words>4099</Words>
  <Application>Microsoft Office PowerPoint</Application>
  <PresentationFormat>Widescreen</PresentationFormat>
  <Paragraphs>72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Aptos Display</vt:lpstr>
      <vt:lpstr>Arial</vt:lpstr>
      <vt:lpstr>Office Theme</vt:lpstr>
      <vt:lpstr>The Epistle of James</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Roush</dc:creator>
  <cp:lastModifiedBy>Chris Reeves</cp:lastModifiedBy>
  <cp:revision>18</cp:revision>
  <dcterms:created xsi:type="dcterms:W3CDTF">2024-03-18T21:11:15Z</dcterms:created>
  <dcterms:modified xsi:type="dcterms:W3CDTF">2024-03-26T03:38:29Z</dcterms:modified>
</cp:coreProperties>
</file>